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24.207.169.16/Home/Index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6" descr="Dscpe_01_Lg_cropp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ChangeArrowheads="1"/>
          </p:cNvSpPr>
          <p:nvPr/>
        </p:nvSpPr>
        <p:spPr bwMode="auto">
          <a:xfrm>
            <a:off x="0" y="0"/>
            <a:ext cx="9144000" cy="3230563"/>
          </a:xfrm>
          <a:prstGeom prst="rect">
            <a:avLst/>
          </a:prstGeom>
          <a:solidFill>
            <a:srgbClr val="0052A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 dirty="0">
              <a:ea typeface="华文楷体" pitchFamily="2" charset="-122"/>
              <a:sym typeface="Arial Unicode MS" pitchFamily="34" charset="-122"/>
            </a:endParaRPr>
          </a:p>
        </p:txBody>
      </p:sp>
      <p:sp>
        <p:nvSpPr>
          <p:cNvPr id="3076" name="Rectangle 124"/>
          <p:cNvSpPr>
            <a:spLocks noChangeArrowheads="1"/>
          </p:cNvSpPr>
          <p:nvPr/>
        </p:nvSpPr>
        <p:spPr bwMode="auto">
          <a:xfrm>
            <a:off x="395288" y="6248400"/>
            <a:ext cx="6661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800" b="1">
                <a:solidFill>
                  <a:schemeClr val="bg1"/>
                </a:solidFill>
              </a:rPr>
              <a:t>Notes accompany this presentation. Please select Notes Page view.</a:t>
            </a:r>
            <a:r>
              <a:rPr lang="zh-CN" altLang="zh-CN" sz="800">
                <a:solidFill>
                  <a:schemeClr val="bg1"/>
                </a:solidFill>
              </a:rPr>
              <a:t> </a:t>
            </a:r>
          </a:p>
          <a:p>
            <a:r>
              <a:rPr lang="zh-CN" altLang="zh-CN" sz="800">
                <a:solidFill>
                  <a:schemeClr val="bg1"/>
                </a:solidFill>
              </a:rPr>
              <a:t>These materials can be reproduced only with official approval from Gartner. </a:t>
            </a:r>
            <a:br>
              <a:rPr lang="zh-CN" altLang="zh-CN" sz="800">
                <a:solidFill>
                  <a:schemeClr val="bg1"/>
                </a:solidFill>
              </a:rPr>
            </a:br>
            <a:r>
              <a:rPr lang="zh-CN" altLang="zh-CN" sz="800">
                <a:solidFill>
                  <a:schemeClr val="bg1"/>
                </a:solidFill>
              </a:rPr>
              <a:t>Such approvals may be requested via e-mail—vendor.relations@gartner.com.</a:t>
            </a:r>
            <a:endParaRPr lang="zh-CN" altLang="zh-CN">
              <a:ea typeface="华文楷体" pitchFamily="2" charset="-122"/>
            </a:endParaRPr>
          </a:p>
        </p:txBody>
      </p:sp>
      <p:sp>
        <p:nvSpPr>
          <p:cNvPr id="3077" name="Rectangle 250"/>
          <p:cNvSpPr>
            <a:spLocks noChangeArrowheads="1"/>
          </p:cNvSpPr>
          <p:nvPr/>
        </p:nvSpPr>
        <p:spPr bwMode="auto">
          <a:xfrm>
            <a:off x="0" y="3249613"/>
            <a:ext cx="9144000" cy="152400"/>
          </a:xfrm>
          <a:prstGeom prst="rect">
            <a:avLst/>
          </a:prstGeom>
          <a:solidFill>
            <a:srgbClr val="E48F1B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zh-CN">
              <a:ea typeface="华文楷体" pitchFamily="2" charset="-122"/>
              <a:sym typeface="Arial Unicode MS" pitchFamily="34" charset="-122"/>
            </a:endParaRP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4325" y="4869160"/>
            <a:ext cx="3435350" cy="70149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二○一</a:t>
            </a:r>
            <a:r>
              <a:rPr lang="zh-CN" altLang="en-US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六</a:t>
            </a:r>
            <a:r>
              <a:rPr lang="zh-CN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</a:t>
            </a:r>
            <a:r>
              <a:rPr lang="zh-CN" altLang="en-US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十一</a:t>
            </a:r>
            <a:r>
              <a:rPr lang="zh-CN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月</a:t>
            </a:r>
            <a:endParaRPr lang="en-US" altLang="zh-CN" sz="2400" b="1" dirty="0" smtClean="0">
              <a:solidFill>
                <a:srgbClr val="000099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科学技术发展研究院</a:t>
            </a:r>
            <a:endParaRPr 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Text Box 7"/>
          <p:cNvSpPr>
            <a:spLocks noChangeArrowheads="1"/>
          </p:cNvSpPr>
          <p:nvPr/>
        </p:nvSpPr>
        <p:spPr bwMode="auto">
          <a:xfrm>
            <a:off x="1031356" y="918650"/>
            <a:ext cx="7081288" cy="19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 dist="88900">
              <a:schemeClr val="tx1"/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华文新魏" pitchFamily="2" charset="-122"/>
              </a:rPr>
              <a:t>国家科技基础条件资源调查管理信息系统使用指南</a:t>
            </a:r>
            <a:endParaRPr lang="en-US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+mj-cs"/>
              <a:sym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064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附件</a:t>
            </a:r>
            <a:r>
              <a:rPr lang="en-US" altLang="zh-CN" sz="20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国家级科研基地信息表填写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1343" y="5661248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填写并打印后，请点击“提交至单位”按钮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543060" y="648866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以旱区作物逆境生物学国家重点实验室为例</a:t>
            </a:r>
            <a:endParaRPr lang="zh-CN" altLang="en-US" dirty="0"/>
          </a:p>
        </p:txBody>
      </p:sp>
      <p:pic>
        <p:nvPicPr>
          <p:cNvPr id="8" name="图片 7" descr="国家科研基地--提交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14160"/>
            <a:ext cx="9144000" cy="362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0225" y="55172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点击“填报”按钮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8" name="图片 7" descr="种质资源圃--填报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14579"/>
            <a:ext cx="9144000" cy="302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7264" y="580526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按照要求填报有关信息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7" name="图片 6" descr="种质资源圃--填报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33407"/>
            <a:ext cx="9144000" cy="439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7823" y="5877272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填报完成后，记得点击“保存”按钮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8" name="图片 7" descr="种质资源圃--填报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1545"/>
            <a:ext cx="9144000" cy="429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3768" y="566124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填报完成后，点击“预览”按钮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7" name="图片 6" descr="种质资源圃--打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54191"/>
            <a:ext cx="9144000" cy="354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8" name="图片 7" descr="种质资源圃--打印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31586" y="1495252"/>
            <a:ext cx="5080828" cy="38674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3648" y="5445224"/>
            <a:ext cx="6721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1. </a:t>
            </a:r>
            <a:r>
              <a:rPr lang="zh-CN" altLang="en-US" sz="2000" dirty="0" smtClean="0"/>
              <a:t>预览界面提供打印功能，确认无误后打印，</a:t>
            </a:r>
            <a:endParaRPr lang="en-US" altLang="zh-CN" sz="2000" dirty="0" smtClean="0"/>
          </a:p>
          <a:p>
            <a:r>
              <a:rPr lang="en-US" altLang="zh-CN" sz="2000" dirty="0" smtClean="0"/>
              <a:t>2. </a:t>
            </a:r>
            <a:r>
              <a:rPr lang="zh-CN" altLang="en-US" sz="2000" dirty="0" smtClean="0"/>
              <a:t>请在打印后的纸质文档上增加</a:t>
            </a:r>
            <a:r>
              <a:rPr lang="zh-CN" altLang="zh-CN" sz="2000" b="1" dirty="0" smtClean="0">
                <a:solidFill>
                  <a:srgbClr val="0066FF"/>
                </a:solidFill>
              </a:rPr>
              <a:t>“生物资源保藏种类年度新增</a:t>
            </a:r>
            <a:r>
              <a:rPr lang="en-US" altLang="zh-CN" sz="2000" b="1" u="sng" dirty="0" smtClean="0">
                <a:solidFill>
                  <a:srgbClr val="0066FF"/>
                </a:solidFill>
              </a:rPr>
              <a:t>     </a:t>
            </a:r>
            <a:r>
              <a:rPr lang="zh-CN" altLang="zh-CN" sz="2000" b="1" dirty="0" smtClean="0">
                <a:solidFill>
                  <a:srgbClr val="0066FF"/>
                </a:solidFill>
              </a:rPr>
              <a:t>种；生物资源保藏数量年度新增</a:t>
            </a:r>
            <a:r>
              <a:rPr lang="en-US" altLang="zh-CN" sz="2000" b="1" u="sng" dirty="0" smtClean="0">
                <a:solidFill>
                  <a:srgbClr val="0066FF"/>
                </a:solidFill>
              </a:rPr>
              <a:t>     </a:t>
            </a:r>
            <a:r>
              <a:rPr lang="zh-CN" altLang="zh-CN" sz="2000" b="1" dirty="0" smtClean="0">
                <a:solidFill>
                  <a:srgbClr val="0066FF"/>
                </a:solidFill>
              </a:rPr>
              <a:t>份”</a:t>
            </a:r>
            <a:r>
              <a:rPr lang="zh-CN" altLang="en-US" sz="2000" dirty="0" smtClean="0"/>
              <a:t>信息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生物种质和实验材料资源库（馆、园、圃、场）信息表填写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2544" y="648866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以国家柿种质资源圃为例</a:t>
            </a:r>
            <a:endParaRPr lang="zh-CN" altLang="en-US" dirty="0"/>
          </a:p>
        </p:txBody>
      </p:sp>
      <p:pic>
        <p:nvPicPr>
          <p:cNvPr id="8" name="图片 7" descr="种质资源圃--提交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05927"/>
            <a:ext cx="9144000" cy="34461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71343" y="5661248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填写并打印后，请点击“提交至单位”按钮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0225" y="55172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点击“填报”按钮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7" name="图片 6" descr="大型科研仪器设备--填报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05959"/>
            <a:ext cx="9144000" cy="30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6063" y="5949280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在搜索框输入单位名称，点击查询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8" name="图片 7" descr="大型科研仪器设备--填报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43424"/>
            <a:ext cx="9144000" cy="417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3728" y="6021288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找到需要填报的设备信息，点击“修改”按钮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10" name="图片 9" descr="大型科研仪器设备--填报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1276549"/>
            <a:ext cx="6912768" cy="430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登录系统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5" name="图片 4" descr="登录网址与界面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556792"/>
            <a:ext cx="6624736" cy="31718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4941168"/>
            <a:ext cx="70262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请使用</a:t>
            </a:r>
            <a:r>
              <a:rPr lang="en-US" altLang="zh-CN" sz="2000" dirty="0" smtClean="0"/>
              <a:t>IE</a:t>
            </a:r>
            <a:r>
              <a:rPr lang="zh-CN" altLang="en-US" sz="2000" dirty="0" smtClean="0"/>
              <a:t>浏览器</a:t>
            </a:r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输入网址  </a:t>
            </a:r>
            <a:r>
              <a:rPr lang="en-US" altLang="zh-CN" sz="2000" dirty="0" smtClean="0">
                <a:hlinkClick r:id="rId3"/>
              </a:rPr>
              <a:t>https://124.207.169.16/Home/Index.aspx</a:t>
            </a:r>
            <a:endParaRPr lang="en-US" altLang="zh-CN" sz="2000" dirty="0" smtClean="0"/>
          </a:p>
          <a:p>
            <a:r>
              <a:rPr lang="en-US" altLang="zh-CN" sz="2000" dirty="0" smtClean="0"/>
              <a:t>3.</a:t>
            </a:r>
            <a:r>
              <a:rPr lang="zh-CN" altLang="en-US" sz="2000" dirty="0" smtClean="0"/>
              <a:t>如果看到上述界面，请点击“</a:t>
            </a:r>
            <a:r>
              <a:rPr lang="zh-CN" altLang="en-US" sz="2000" b="1" dirty="0" smtClean="0"/>
              <a:t>继续浏览此网站</a:t>
            </a:r>
            <a:r>
              <a:rPr lang="en-US" altLang="zh-CN" sz="2000" b="1" dirty="0" smtClean="0"/>
              <a:t>(</a:t>
            </a:r>
            <a:r>
              <a:rPr lang="zh-CN" altLang="en-US" sz="2000" b="1" dirty="0" smtClean="0"/>
              <a:t>不推荐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。 </a:t>
            </a:r>
            <a:r>
              <a:rPr lang="zh-CN" altLang="en-US" sz="2000" dirty="0" smtClean="0"/>
              <a:t>”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5517232"/>
            <a:ext cx="4817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如果未找到需要填写设备信息，说明设备是</a:t>
            </a:r>
            <a:r>
              <a:rPr lang="en-US" altLang="zh-CN" sz="2000" dirty="0" smtClean="0"/>
              <a:t>2015</a:t>
            </a:r>
            <a:r>
              <a:rPr lang="zh-CN" altLang="en-US" sz="2000" dirty="0" smtClean="0"/>
              <a:t>年新增设备，系统无内置数据，点击“新增”按钮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7" name="图片 6" descr="大型科研仪器设备--填报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71354"/>
            <a:ext cx="9144000" cy="371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5805264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填写与更新相关信息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8" name="图片 7" descr="大型科研仪器设备--填报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68004"/>
            <a:ext cx="9144000" cy="432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587727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1. </a:t>
            </a:r>
            <a:r>
              <a:rPr lang="zh-CN" altLang="en-US" sz="2000" dirty="0" smtClean="0"/>
              <a:t>填写完后，请“保存”填写数据</a:t>
            </a:r>
            <a:endParaRPr lang="en-US" altLang="zh-CN" sz="2000" dirty="0" smtClean="0"/>
          </a:p>
          <a:p>
            <a:r>
              <a:rPr lang="en-US" altLang="zh-CN" sz="2000" dirty="0" smtClean="0"/>
              <a:t>2. </a:t>
            </a:r>
            <a:r>
              <a:rPr lang="zh-CN" altLang="en-US" sz="2000" dirty="0" smtClean="0"/>
              <a:t>如果属于国家或省部级科研基地设备，请务必填写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7" name="图片 6" descr="大型科研仪器设备--填报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48751"/>
            <a:ext cx="9144000" cy="4560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5877272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填写完成后，请点击“查看”按钮</a:t>
            </a:r>
            <a:endParaRPr lang="en-US" altLang="zh-CN" sz="2000" dirty="0" smtClean="0"/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8" name="图片 7" descr="大型科研仪器设备--打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94762"/>
            <a:ext cx="9144000" cy="406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大型科研仪器设备信息表填写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4722" y="648866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以林学院为例</a:t>
            </a:r>
            <a:endParaRPr lang="zh-CN" altLang="en-US" dirty="0"/>
          </a:p>
        </p:txBody>
      </p:sp>
      <p:pic>
        <p:nvPicPr>
          <p:cNvPr id="7" name="图片 6" descr="大型科研仪器设备--打印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1163353"/>
            <a:ext cx="5920194" cy="453129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95737" y="6021288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查看界面提供打印功能，确认无误后打印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登录系统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3728" y="5157192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打开登录界面，输入登录用户名和密码</a:t>
            </a:r>
            <a:endParaRPr lang="zh-CN" altLang="en-US" sz="2000" dirty="0"/>
          </a:p>
        </p:txBody>
      </p:sp>
      <p:pic>
        <p:nvPicPr>
          <p:cNvPr id="7" name="图片 6" descr="登录网址与界面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1556792"/>
            <a:ext cx="6102424" cy="317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登录系统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1985" y="58052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登录后正常界面</a:t>
            </a:r>
            <a:endParaRPr lang="zh-CN" altLang="en-US" sz="2000" dirty="0"/>
          </a:p>
        </p:txBody>
      </p:sp>
      <p:pic>
        <p:nvPicPr>
          <p:cNvPr id="5" name="图片 4" descr="登录后界面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33142"/>
            <a:ext cx="9144000" cy="419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登录系统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5816" y="5877272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点击左侧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数据填报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调查表填报</a:t>
            </a:r>
            <a:endParaRPr lang="zh-CN" altLang="en-US" sz="2000" dirty="0"/>
          </a:p>
        </p:txBody>
      </p:sp>
      <p:pic>
        <p:nvPicPr>
          <p:cNvPr id="7" name="图片 6" descr="登录后界面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69010"/>
            <a:ext cx="9144000" cy="451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国家级科研基地信息表填写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0225" y="55172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点击“填报”按钮</a:t>
            </a:r>
            <a:endParaRPr lang="zh-CN" altLang="en-US" sz="2000" dirty="0"/>
          </a:p>
        </p:txBody>
      </p:sp>
      <p:pic>
        <p:nvPicPr>
          <p:cNvPr id="8" name="图片 7" descr="国家科研基地--填报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82069"/>
            <a:ext cx="9144000" cy="34938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43060" y="648866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以旱区作物逆境生物学国家重点实验室为例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国家级科研基地信息表填写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0225" y="55172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点击“填报”按钮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543060" y="648866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以旱区作物逆境生物学国家重点实验室为例</a:t>
            </a:r>
            <a:endParaRPr lang="zh-CN" altLang="en-US" dirty="0"/>
          </a:p>
        </p:txBody>
      </p:sp>
      <p:pic>
        <p:nvPicPr>
          <p:cNvPr id="7" name="图片 6" descr="国家科研基地--填报1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41593"/>
            <a:ext cx="9144000" cy="4774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22529" y="6021288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按照要求与提示填写，请注意有多个部分组成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国家级科研基地信息表填写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4303" y="566124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填写完成后，点击“预览”按钮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543060" y="648866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以旱区作物逆境生物学国家重点实验室为例</a:t>
            </a:r>
            <a:endParaRPr lang="zh-CN" altLang="en-US" dirty="0"/>
          </a:p>
        </p:txBody>
      </p:sp>
      <p:pic>
        <p:nvPicPr>
          <p:cNvPr id="11" name="图片 10" descr="国家科研基地--打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55371"/>
            <a:ext cx="9144000" cy="374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国家级科研基地信息表填写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1343" y="5661248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预览界面提供打印功能，确认无误后打印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543060" y="6488668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以旱区作物逆境生物学国家重点实验室为例</a:t>
            </a:r>
            <a:endParaRPr lang="zh-CN" altLang="en-US" dirty="0"/>
          </a:p>
        </p:txBody>
      </p:sp>
      <p:pic>
        <p:nvPicPr>
          <p:cNvPr id="7" name="图片 6" descr="国家科研基地--打印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65628" y="1426898"/>
            <a:ext cx="5012743" cy="400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629</Words>
  <Application>Microsoft Office PowerPoint</Application>
  <PresentationFormat>全屏显示(4:3)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登录系统</vt:lpstr>
      <vt:lpstr>登录系统</vt:lpstr>
      <vt:lpstr>登录系统</vt:lpstr>
      <vt:lpstr>登录系统</vt:lpstr>
      <vt:lpstr>国家级科研基地信息表填写</vt:lpstr>
      <vt:lpstr>国家级科研基地信息表填写</vt:lpstr>
      <vt:lpstr>国家级科研基地信息表填写</vt:lpstr>
      <vt:lpstr>国家级科研基地信息表填写</vt:lpstr>
      <vt:lpstr>国家级科研基地信息表填写</vt:lpstr>
      <vt:lpstr>生物种质和实验材料资源库（馆、园、圃、场）信息表填写</vt:lpstr>
      <vt:lpstr>生物种质和实验材料资源库（馆、园、圃、场）信息表填写</vt:lpstr>
      <vt:lpstr>生物种质和实验材料资源库（馆、园、圃、场）信息表填写</vt:lpstr>
      <vt:lpstr>生物种质和实验材料资源库（馆、园、圃、场）信息表填写</vt:lpstr>
      <vt:lpstr>生物种质和实验材料资源库（馆、园、圃、场）信息表填写</vt:lpstr>
      <vt:lpstr>生物种质和实验材料资源库（馆、园、圃、场）信息表填写</vt:lpstr>
      <vt:lpstr>大型科研仪器设备信息表填写</vt:lpstr>
      <vt:lpstr>大型科研仪器设备信息表填写</vt:lpstr>
      <vt:lpstr>大型科研仪器设备信息表填写</vt:lpstr>
      <vt:lpstr>大型科研仪器设备信息表填写</vt:lpstr>
      <vt:lpstr>大型科研仪器设备信息表填写</vt:lpstr>
      <vt:lpstr>大型科研仪器设备信息表填写</vt:lpstr>
      <vt:lpstr>大型科研仪器设备信息表填写</vt:lpstr>
      <vt:lpstr>大型科研仪器设备信息表填写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登录系统</dc:title>
  <cp:lastModifiedBy>王波</cp:lastModifiedBy>
  <cp:revision>9</cp:revision>
  <dcterms:modified xsi:type="dcterms:W3CDTF">2016-11-15T02:27:33Z</dcterms:modified>
</cp:coreProperties>
</file>